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3" d="100"/>
          <a:sy n="113" d="100"/>
        </p:scale>
        <p:origin x="456"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ru-RU"/>
              <a:t>Образец заголовка</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26EA4D5F-EEAA-46B7-BE66-EEE9FD4ED230}" type="datetimeFigureOut">
              <a:rPr lang="ru-KZ" smtClean="0"/>
              <a:t>04.09.2022</a:t>
            </a:fld>
            <a:endParaRPr lang="ru-KZ"/>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ru-KZ"/>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EAED1F97-90C1-465F-8B1F-C2F43C6933FF}" type="slidenum">
              <a:rPr lang="ru-KZ" smtClean="0"/>
              <a:t>‹#›</a:t>
            </a:fld>
            <a:endParaRPr lang="ru-KZ"/>
          </a:p>
        </p:txBody>
      </p:sp>
    </p:spTree>
    <p:extLst>
      <p:ext uri="{BB962C8B-B14F-4D97-AF65-F5344CB8AC3E}">
        <p14:creationId xmlns:p14="http://schemas.microsoft.com/office/powerpoint/2010/main" val="30287796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26EA4D5F-EEAA-46B7-BE66-EEE9FD4ED230}" type="datetimeFigureOut">
              <a:rPr lang="ru-KZ" smtClean="0"/>
              <a:t>04.09.2022</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EAED1F97-90C1-465F-8B1F-C2F43C6933FF}" type="slidenum">
              <a:rPr lang="ru-KZ" smtClean="0"/>
              <a:t>‹#›</a:t>
            </a:fld>
            <a:endParaRPr lang="ru-KZ"/>
          </a:p>
        </p:txBody>
      </p:sp>
    </p:spTree>
    <p:extLst>
      <p:ext uri="{BB962C8B-B14F-4D97-AF65-F5344CB8AC3E}">
        <p14:creationId xmlns:p14="http://schemas.microsoft.com/office/powerpoint/2010/main" val="20406359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26EA4D5F-EEAA-46B7-BE66-EEE9FD4ED230}" type="datetimeFigureOut">
              <a:rPr lang="ru-KZ" smtClean="0"/>
              <a:t>04.09.2022</a:t>
            </a:fld>
            <a:endParaRPr lang="ru-KZ"/>
          </a:p>
        </p:txBody>
      </p:sp>
      <p:sp>
        <p:nvSpPr>
          <p:cNvPr id="5" name="Footer Placeholder 4"/>
          <p:cNvSpPr>
            <a:spLocks noGrp="1"/>
          </p:cNvSpPr>
          <p:nvPr>
            <p:ph type="ftr" sz="quarter" idx="11"/>
          </p:nvPr>
        </p:nvSpPr>
        <p:spPr>
          <a:xfrm>
            <a:off x="774923" y="5951811"/>
            <a:ext cx="7896279" cy="365125"/>
          </a:xfrm>
        </p:spPr>
        <p:txBody>
          <a:bodyPr/>
          <a:lstStyle/>
          <a:p>
            <a:endParaRPr lang="ru-KZ"/>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EAED1F97-90C1-465F-8B1F-C2F43C6933FF}" type="slidenum">
              <a:rPr lang="ru-KZ" smtClean="0"/>
              <a:t>‹#›</a:t>
            </a:fld>
            <a:endParaRPr lang="ru-KZ"/>
          </a:p>
        </p:txBody>
      </p:sp>
    </p:spTree>
    <p:extLst>
      <p:ext uri="{BB962C8B-B14F-4D97-AF65-F5344CB8AC3E}">
        <p14:creationId xmlns:p14="http://schemas.microsoft.com/office/powerpoint/2010/main" val="33074044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ru-RU"/>
              <a:t>Образец заголовка</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26EA4D5F-EEAA-46B7-BE66-EEE9FD4ED230}" type="datetimeFigureOut">
              <a:rPr lang="ru-KZ" smtClean="0"/>
              <a:t>04.09.2022</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a:xfrm>
            <a:off x="10558300" y="5956137"/>
            <a:ext cx="1052508" cy="365125"/>
          </a:xfrm>
        </p:spPr>
        <p:txBody>
          <a:bodyPr/>
          <a:lstStyle/>
          <a:p>
            <a:fld id="{EAED1F97-90C1-465F-8B1F-C2F43C6933FF}" type="slidenum">
              <a:rPr lang="ru-KZ" smtClean="0"/>
              <a:t>‹#›</a:t>
            </a:fld>
            <a:endParaRPr lang="ru-KZ"/>
          </a:p>
        </p:txBody>
      </p:sp>
    </p:spTree>
    <p:extLst>
      <p:ext uri="{BB962C8B-B14F-4D97-AF65-F5344CB8AC3E}">
        <p14:creationId xmlns:p14="http://schemas.microsoft.com/office/powerpoint/2010/main" val="13261800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ru-RU"/>
              <a:t>Образец заголовка</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26EA4D5F-EEAA-46B7-BE66-EEE9FD4ED230}" type="datetimeFigureOut">
              <a:rPr lang="ru-KZ" smtClean="0"/>
              <a:t>04.09.2022</a:t>
            </a:fld>
            <a:endParaRPr lang="ru-KZ"/>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ru-KZ"/>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EAED1F97-90C1-465F-8B1F-C2F43C6933FF}" type="slidenum">
              <a:rPr lang="ru-KZ" smtClean="0"/>
              <a:t>‹#›</a:t>
            </a:fld>
            <a:endParaRPr lang="ru-KZ"/>
          </a:p>
        </p:txBody>
      </p:sp>
    </p:spTree>
    <p:extLst>
      <p:ext uri="{BB962C8B-B14F-4D97-AF65-F5344CB8AC3E}">
        <p14:creationId xmlns:p14="http://schemas.microsoft.com/office/powerpoint/2010/main" val="20146827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ru-RU"/>
              <a:t>Образец заголовка</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26EA4D5F-EEAA-46B7-BE66-EEE9FD4ED230}" type="datetimeFigureOut">
              <a:rPr lang="ru-KZ" smtClean="0"/>
              <a:t>04.09.2022</a:t>
            </a:fld>
            <a:endParaRPr lang="ru-KZ"/>
          </a:p>
        </p:txBody>
      </p:sp>
      <p:sp>
        <p:nvSpPr>
          <p:cNvPr id="6" name="Footer Placeholder 5"/>
          <p:cNvSpPr>
            <a:spLocks noGrp="1"/>
          </p:cNvSpPr>
          <p:nvPr>
            <p:ph type="ftr" sz="quarter" idx="11"/>
          </p:nvPr>
        </p:nvSpPr>
        <p:spPr/>
        <p:txBody>
          <a:bodyPr/>
          <a:lstStyle/>
          <a:p>
            <a:endParaRPr lang="ru-KZ"/>
          </a:p>
        </p:txBody>
      </p:sp>
      <p:sp>
        <p:nvSpPr>
          <p:cNvPr id="7" name="Slide Number Placeholder 6"/>
          <p:cNvSpPr>
            <a:spLocks noGrp="1"/>
          </p:cNvSpPr>
          <p:nvPr>
            <p:ph type="sldNum" sz="quarter" idx="12"/>
          </p:nvPr>
        </p:nvSpPr>
        <p:spPr/>
        <p:txBody>
          <a:bodyPr/>
          <a:lstStyle/>
          <a:p>
            <a:fld id="{EAED1F97-90C1-465F-8B1F-C2F43C6933FF}" type="slidenum">
              <a:rPr lang="ru-KZ" smtClean="0"/>
              <a:t>‹#›</a:t>
            </a:fld>
            <a:endParaRPr lang="ru-KZ"/>
          </a:p>
        </p:txBody>
      </p:sp>
    </p:spTree>
    <p:extLst>
      <p:ext uri="{BB962C8B-B14F-4D97-AF65-F5344CB8AC3E}">
        <p14:creationId xmlns:p14="http://schemas.microsoft.com/office/powerpoint/2010/main" val="19745326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ru-RU"/>
              <a:t>Образец заголовка</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26EA4D5F-EEAA-46B7-BE66-EEE9FD4ED230}" type="datetimeFigureOut">
              <a:rPr lang="ru-KZ" smtClean="0"/>
              <a:t>04.09.2022</a:t>
            </a:fld>
            <a:endParaRPr lang="ru-KZ"/>
          </a:p>
        </p:txBody>
      </p:sp>
      <p:sp>
        <p:nvSpPr>
          <p:cNvPr id="8" name="Footer Placeholder 7"/>
          <p:cNvSpPr>
            <a:spLocks noGrp="1"/>
          </p:cNvSpPr>
          <p:nvPr>
            <p:ph type="ftr" sz="quarter" idx="11"/>
          </p:nvPr>
        </p:nvSpPr>
        <p:spPr/>
        <p:txBody>
          <a:bodyPr/>
          <a:lstStyle/>
          <a:p>
            <a:endParaRPr lang="ru-KZ"/>
          </a:p>
        </p:txBody>
      </p:sp>
      <p:sp>
        <p:nvSpPr>
          <p:cNvPr id="9" name="Slide Number Placeholder 8"/>
          <p:cNvSpPr>
            <a:spLocks noGrp="1"/>
          </p:cNvSpPr>
          <p:nvPr>
            <p:ph type="sldNum" sz="quarter" idx="12"/>
          </p:nvPr>
        </p:nvSpPr>
        <p:spPr/>
        <p:txBody>
          <a:bodyPr/>
          <a:lstStyle/>
          <a:p>
            <a:fld id="{EAED1F97-90C1-465F-8B1F-C2F43C6933FF}" type="slidenum">
              <a:rPr lang="ru-KZ" smtClean="0"/>
              <a:t>‹#›</a:t>
            </a:fld>
            <a:endParaRPr lang="ru-KZ"/>
          </a:p>
        </p:txBody>
      </p:sp>
    </p:spTree>
    <p:extLst>
      <p:ext uri="{BB962C8B-B14F-4D97-AF65-F5344CB8AC3E}">
        <p14:creationId xmlns:p14="http://schemas.microsoft.com/office/powerpoint/2010/main" val="4914729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26EA4D5F-EEAA-46B7-BE66-EEE9FD4ED230}" type="datetimeFigureOut">
              <a:rPr lang="ru-KZ" smtClean="0"/>
              <a:t>04.09.2022</a:t>
            </a:fld>
            <a:endParaRPr lang="ru-KZ"/>
          </a:p>
        </p:txBody>
      </p:sp>
      <p:sp>
        <p:nvSpPr>
          <p:cNvPr id="4" name="Footer Placeholder 3"/>
          <p:cNvSpPr>
            <a:spLocks noGrp="1"/>
          </p:cNvSpPr>
          <p:nvPr>
            <p:ph type="ftr" sz="quarter" idx="11"/>
          </p:nvPr>
        </p:nvSpPr>
        <p:spPr/>
        <p:txBody>
          <a:bodyPr/>
          <a:lstStyle/>
          <a:p>
            <a:endParaRPr lang="ru-KZ"/>
          </a:p>
        </p:txBody>
      </p:sp>
      <p:sp>
        <p:nvSpPr>
          <p:cNvPr id="5" name="Slide Number Placeholder 4"/>
          <p:cNvSpPr>
            <a:spLocks noGrp="1"/>
          </p:cNvSpPr>
          <p:nvPr>
            <p:ph type="sldNum" sz="quarter" idx="12"/>
          </p:nvPr>
        </p:nvSpPr>
        <p:spPr/>
        <p:txBody>
          <a:bodyPr/>
          <a:lstStyle/>
          <a:p>
            <a:fld id="{EAED1F97-90C1-465F-8B1F-C2F43C6933FF}" type="slidenum">
              <a:rPr lang="ru-KZ" smtClean="0"/>
              <a:t>‹#›</a:t>
            </a:fld>
            <a:endParaRPr lang="ru-KZ"/>
          </a:p>
        </p:txBody>
      </p:sp>
    </p:spTree>
    <p:extLst>
      <p:ext uri="{BB962C8B-B14F-4D97-AF65-F5344CB8AC3E}">
        <p14:creationId xmlns:p14="http://schemas.microsoft.com/office/powerpoint/2010/main" val="21846629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6EA4D5F-EEAA-46B7-BE66-EEE9FD4ED230}" type="datetimeFigureOut">
              <a:rPr lang="ru-KZ" smtClean="0"/>
              <a:t>04.09.2022</a:t>
            </a:fld>
            <a:endParaRPr lang="ru-KZ"/>
          </a:p>
        </p:txBody>
      </p:sp>
      <p:sp>
        <p:nvSpPr>
          <p:cNvPr id="3" name="Footer Placeholder 2"/>
          <p:cNvSpPr>
            <a:spLocks noGrp="1"/>
          </p:cNvSpPr>
          <p:nvPr>
            <p:ph type="ftr" sz="quarter" idx="11"/>
          </p:nvPr>
        </p:nvSpPr>
        <p:spPr/>
        <p:txBody>
          <a:bodyPr/>
          <a:lstStyle/>
          <a:p>
            <a:endParaRPr lang="ru-KZ"/>
          </a:p>
        </p:txBody>
      </p:sp>
      <p:sp>
        <p:nvSpPr>
          <p:cNvPr id="4" name="Slide Number Placeholder 3"/>
          <p:cNvSpPr>
            <a:spLocks noGrp="1"/>
          </p:cNvSpPr>
          <p:nvPr>
            <p:ph type="sldNum" sz="quarter" idx="12"/>
          </p:nvPr>
        </p:nvSpPr>
        <p:spPr/>
        <p:txBody>
          <a:bodyPr/>
          <a:lstStyle/>
          <a:p>
            <a:fld id="{EAED1F97-90C1-465F-8B1F-C2F43C6933FF}" type="slidenum">
              <a:rPr lang="ru-KZ" smtClean="0"/>
              <a:t>‹#›</a:t>
            </a:fld>
            <a:endParaRPr lang="ru-KZ"/>
          </a:p>
        </p:txBody>
      </p:sp>
    </p:spTree>
    <p:extLst>
      <p:ext uri="{BB962C8B-B14F-4D97-AF65-F5344CB8AC3E}">
        <p14:creationId xmlns:p14="http://schemas.microsoft.com/office/powerpoint/2010/main" val="10714656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ru-RU"/>
              <a:t>Образец заголовка</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26EA4D5F-EEAA-46B7-BE66-EEE9FD4ED230}" type="datetimeFigureOut">
              <a:rPr lang="ru-KZ" smtClean="0"/>
              <a:t>04.09.2022</a:t>
            </a:fld>
            <a:endParaRPr lang="ru-KZ"/>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ru-KZ"/>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EAED1F97-90C1-465F-8B1F-C2F43C6933FF}" type="slidenum">
              <a:rPr lang="ru-KZ" smtClean="0"/>
              <a:t>‹#›</a:t>
            </a:fld>
            <a:endParaRPr lang="ru-KZ"/>
          </a:p>
        </p:txBody>
      </p:sp>
    </p:spTree>
    <p:extLst>
      <p:ext uri="{BB962C8B-B14F-4D97-AF65-F5344CB8AC3E}">
        <p14:creationId xmlns:p14="http://schemas.microsoft.com/office/powerpoint/2010/main" val="40899713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ru-RU"/>
              <a:t>Образец заголовка</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26EA4D5F-EEAA-46B7-BE66-EEE9FD4ED230}" type="datetimeFigureOut">
              <a:rPr lang="ru-KZ" smtClean="0"/>
              <a:t>04.09.2022</a:t>
            </a:fld>
            <a:endParaRPr lang="ru-KZ"/>
          </a:p>
        </p:txBody>
      </p:sp>
      <p:sp>
        <p:nvSpPr>
          <p:cNvPr id="6" name="Footer Placeholder 5"/>
          <p:cNvSpPr>
            <a:spLocks noGrp="1"/>
          </p:cNvSpPr>
          <p:nvPr>
            <p:ph type="ftr" sz="quarter" idx="11"/>
          </p:nvPr>
        </p:nvSpPr>
        <p:spPr/>
        <p:txBody>
          <a:bodyPr/>
          <a:lstStyle/>
          <a:p>
            <a:endParaRPr lang="ru-KZ"/>
          </a:p>
        </p:txBody>
      </p:sp>
      <p:sp>
        <p:nvSpPr>
          <p:cNvPr id="7" name="Slide Number Placeholder 6"/>
          <p:cNvSpPr>
            <a:spLocks noGrp="1"/>
          </p:cNvSpPr>
          <p:nvPr>
            <p:ph type="sldNum" sz="quarter" idx="12"/>
          </p:nvPr>
        </p:nvSpPr>
        <p:spPr/>
        <p:txBody>
          <a:bodyPr/>
          <a:lstStyle/>
          <a:p>
            <a:fld id="{EAED1F97-90C1-465F-8B1F-C2F43C6933FF}" type="slidenum">
              <a:rPr lang="ru-KZ" smtClean="0"/>
              <a:t>‹#›</a:t>
            </a:fld>
            <a:endParaRPr lang="ru-KZ"/>
          </a:p>
        </p:txBody>
      </p:sp>
    </p:spTree>
    <p:extLst>
      <p:ext uri="{BB962C8B-B14F-4D97-AF65-F5344CB8AC3E}">
        <p14:creationId xmlns:p14="http://schemas.microsoft.com/office/powerpoint/2010/main" val="26359912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ru-RU"/>
              <a:t>Образец заголовка</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26EA4D5F-EEAA-46B7-BE66-EEE9FD4ED230}" type="datetimeFigureOut">
              <a:rPr lang="ru-KZ" smtClean="0"/>
              <a:t>04.09.2022</a:t>
            </a:fld>
            <a:endParaRPr lang="ru-KZ"/>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ru-KZ"/>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EAED1F97-90C1-465F-8B1F-C2F43C6933FF}" type="slidenum">
              <a:rPr lang="ru-KZ" smtClean="0"/>
              <a:t>‹#›</a:t>
            </a:fld>
            <a:endParaRPr lang="ru-KZ"/>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261892910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DA1173C-7E3C-4BC8-A5F2-21678C6BF599}"/>
              </a:ext>
            </a:extLst>
          </p:cNvPr>
          <p:cNvSpPr>
            <a:spLocks noGrp="1"/>
          </p:cNvSpPr>
          <p:nvPr>
            <p:ph type="ctrTitle"/>
          </p:nvPr>
        </p:nvSpPr>
        <p:spPr/>
        <p:txBody>
          <a:bodyPr/>
          <a:lstStyle/>
          <a:p>
            <a:pPr algn="ctr"/>
            <a:r>
              <a:rPr lang="en-US" dirty="0"/>
              <a:t>Lecture 12</a:t>
            </a:r>
            <a:endParaRPr lang="ru-KZ" dirty="0"/>
          </a:p>
        </p:txBody>
      </p:sp>
      <p:sp>
        <p:nvSpPr>
          <p:cNvPr id="3" name="Подзаголовок 2">
            <a:extLst>
              <a:ext uri="{FF2B5EF4-FFF2-40B4-BE49-F238E27FC236}">
                <a16:creationId xmlns:a16="http://schemas.microsoft.com/office/drawing/2014/main" id="{DA92AD0F-6AF0-48F3-BEFB-843CDB153525}"/>
              </a:ext>
            </a:extLst>
          </p:cNvPr>
          <p:cNvSpPr>
            <a:spLocks noGrp="1"/>
          </p:cNvSpPr>
          <p:nvPr>
            <p:ph type="subTitle" idx="1"/>
          </p:nvPr>
        </p:nvSpPr>
        <p:spPr>
          <a:xfrm>
            <a:off x="599227" y="4790776"/>
            <a:ext cx="10993546" cy="590321"/>
          </a:xfrm>
        </p:spPr>
        <p:txBody>
          <a:bodyPr/>
          <a:lstStyle/>
          <a:p>
            <a:pPr algn="r"/>
            <a:r>
              <a:rPr lang="en-US" dirty="0" err="1">
                <a:solidFill>
                  <a:srgbClr val="FFC000"/>
                </a:solidFill>
              </a:rPr>
              <a:t>pycuda</a:t>
            </a:r>
            <a:endParaRPr lang="ru-KZ" dirty="0">
              <a:solidFill>
                <a:srgbClr val="FFC000"/>
              </a:solidFill>
            </a:endParaRPr>
          </a:p>
        </p:txBody>
      </p:sp>
    </p:spTree>
    <p:extLst>
      <p:ext uri="{BB962C8B-B14F-4D97-AF65-F5344CB8AC3E}">
        <p14:creationId xmlns:p14="http://schemas.microsoft.com/office/powerpoint/2010/main" val="27919239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0757840-1430-4DCF-9EC0-446574A9B5D4}"/>
              </a:ext>
            </a:extLst>
          </p:cNvPr>
          <p:cNvSpPr>
            <a:spLocks noGrp="1"/>
          </p:cNvSpPr>
          <p:nvPr>
            <p:ph type="title"/>
          </p:nvPr>
        </p:nvSpPr>
        <p:spPr/>
        <p:txBody>
          <a:bodyPr/>
          <a:lstStyle/>
          <a:p>
            <a:pPr algn="ctr"/>
            <a:r>
              <a:rPr lang="en-US" dirty="0">
                <a:solidFill>
                  <a:srgbClr val="FFC000"/>
                </a:solidFill>
              </a:rPr>
              <a:t>Matrix multiplication</a:t>
            </a:r>
            <a:endParaRPr lang="ru-KZ" dirty="0"/>
          </a:p>
        </p:txBody>
      </p:sp>
      <p:sp>
        <p:nvSpPr>
          <p:cNvPr id="3" name="Объект 2">
            <a:extLst>
              <a:ext uri="{FF2B5EF4-FFF2-40B4-BE49-F238E27FC236}">
                <a16:creationId xmlns:a16="http://schemas.microsoft.com/office/drawing/2014/main" id="{56EA66BF-A6B1-43BF-B86A-9CC5DB657489}"/>
              </a:ext>
            </a:extLst>
          </p:cNvPr>
          <p:cNvSpPr>
            <a:spLocks noGrp="1"/>
          </p:cNvSpPr>
          <p:nvPr>
            <p:ph idx="1"/>
          </p:nvPr>
        </p:nvSpPr>
        <p:spPr>
          <a:xfrm>
            <a:off x="581192" y="2180496"/>
            <a:ext cx="11029615" cy="3915503"/>
          </a:xfrm>
        </p:spPr>
        <p:txBody>
          <a:bodyPr>
            <a:normAutofit fontScale="92500" lnSpcReduction="20000"/>
          </a:bodyPr>
          <a:lstStyle/>
          <a:p>
            <a:pPr marL="0" indent="0">
              <a:buNone/>
            </a:pPr>
            <a:r>
              <a:rPr lang="en-US" dirty="0"/>
              <a:t>Copy the matrix from the host memory to that of the device with the following function:</a:t>
            </a:r>
          </a:p>
          <a:p>
            <a:r>
              <a:rPr lang="en-US" dirty="0"/>
              <a:t>call </a:t>
            </a:r>
            <a:r>
              <a:rPr lang="en-US" dirty="0" err="1"/>
              <a:t>cuda.memcpy_htod</a:t>
            </a:r>
            <a:r>
              <a:rPr lang="en-US" dirty="0"/>
              <a:t> : </a:t>
            </a:r>
            <a:r>
              <a:rPr lang="en-US" dirty="0" err="1"/>
              <a:t>cuda.memcpy_htod</a:t>
            </a:r>
            <a:r>
              <a:rPr lang="en-US" dirty="0"/>
              <a:t>(</a:t>
            </a:r>
            <a:r>
              <a:rPr lang="en-US" dirty="0" err="1"/>
              <a:t>a_gpu</a:t>
            </a:r>
            <a:r>
              <a:rPr lang="en-US" dirty="0"/>
              <a:t>, a).</a:t>
            </a:r>
          </a:p>
          <a:p>
            <a:pPr marL="0" indent="0">
              <a:buNone/>
            </a:pPr>
            <a:r>
              <a:rPr lang="en-US" dirty="0"/>
              <a:t>Also note that </a:t>
            </a:r>
            <a:r>
              <a:rPr lang="en-US" dirty="0" err="1"/>
              <a:t>a_gpu</a:t>
            </a:r>
            <a:r>
              <a:rPr lang="en-US" dirty="0"/>
              <a:t> is one-dimensional and on the device, we need to handle it as such. All these operations do not require the invocation of a kernel and are made directly by the main processor. The </a:t>
            </a:r>
            <a:r>
              <a:rPr lang="en-US" dirty="0" err="1"/>
              <a:t>SourceModule</a:t>
            </a:r>
            <a:r>
              <a:rPr lang="en-US" dirty="0"/>
              <a:t> entity serves to define the (C-like) kernel function </a:t>
            </a:r>
            <a:r>
              <a:rPr lang="en-US" dirty="0" err="1"/>
              <a:t>doubleMatrix</a:t>
            </a:r>
            <a:r>
              <a:rPr lang="en-US" dirty="0"/>
              <a:t> that multiplies each array entry by 2:</a:t>
            </a:r>
          </a:p>
          <a:p>
            <a:r>
              <a:rPr lang="en-US" dirty="0"/>
              <a:t>mod = </a:t>
            </a:r>
            <a:r>
              <a:rPr lang="en-US" dirty="0" err="1"/>
              <a:t>SourceModule</a:t>
            </a:r>
            <a:r>
              <a:rPr lang="en-US" dirty="0"/>
              <a:t>("""</a:t>
            </a:r>
          </a:p>
          <a:p>
            <a:r>
              <a:rPr lang="en-US" dirty="0"/>
              <a:t>__global__ void </a:t>
            </a:r>
            <a:r>
              <a:rPr lang="en-US" dirty="0" err="1"/>
              <a:t>doubleMatrix</a:t>
            </a:r>
            <a:r>
              <a:rPr lang="en-US" dirty="0"/>
              <a:t>(float *a)</a:t>
            </a:r>
          </a:p>
          <a:p>
            <a:r>
              <a:rPr lang="ru-KZ" dirty="0"/>
              <a:t>{</a:t>
            </a:r>
          </a:p>
          <a:p>
            <a:r>
              <a:rPr lang="en-US" dirty="0"/>
              <a:t>int </a:t>
            </a:r>
            <a:r>
              <a:rPr lang="en-US" dirty="0" err="1"/>
              <a:t>idx</a:t>
            </a:r>
            <a:r>
              <a:rPr lang="en-US" dirty="0"/>
              <a:t> = </a:t>
            </a:r>
            <a:r>
              <a:rPr lang="en-US" dirty="0" err="1"/>
              <a:t>threadIdx.x</a:t>
            </a:r>
            <a:r>
              <a:rPr lang="en-US" dirty="0"/>
              <a:t> + </a:t>
            </a:r>
            <a:r>
              <a:rPr lang="en-US" dirty="0" err="1"/>
              <a:t>threadIdx.y</a:t>
            </a:r>
            <a:r>
              <a:rPr lang="en-US" dirty="0"/>
              <a:t>*4;</a:t>
            </a:r>
          </a:p>
          <a:p>
            <a:r>
              <a:rPr lang="en-US" dirty="0"/>
              <a:t>a[</a:t>
            </a:r>
            <a:r>
              <a:rPr lang="en-US" dirty="0" err="1"/>
              <a:t>idx</a:t>
            </a:r>
            <a:r>
              <a:rPr lang="en-US" dirty="0"/>
              <a:t>] *= 2;</a:t>
            </a:r>
          </a:p>
          <a:p>
            <a:r>
              <a:rPr lang="ru-KZ" dirty="0"/>
              <a:t>}</a:t>
            </a:r>
          </a:p>
          <a:p>
            <a:r>
              <a:rPr lang="ru-KZ" dirty="0"/>
              <a:t>""")</a:t>
            </a:r>
          </a:p>
        </p:txBody>
      </p:sp>
    </p:spTree>
    <p:extLst>
      <p:ext uri="{BB962C8B-B14F-4D97-AF65-F5344CB8AC3E}">
        <p14:creationId xmlns:p14="http://schemas.microsoft.com/office/powerpoint/2010/main" val="555114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7C64064-0286-43B7-8D9D-33B05540AEC4}"/>
              </a:ext>
            </a:extLst>
          </p:cNvPr>
          <p:cNvSpPr>
            <a:spLocks noGrp="1"/>
          </p:cNvSpPr>
          <p:nvPr>
            <p:ph type="title"/>
          </p:nvPr>
        </p:nvSpPr>
        <p:spPr/>
        <p:txBody>
          <a:bodyPr/>
          <a:lstStyle/>
          <a:p>
            <a:pPr algn="ctr"/>
            <a:r>
              <a:rPr lang="en-US" dirty="0">
                <a:solidFill>
                  <a:srgbClr val="FFC000"/>
                </a:solidFill>
              </a:rPr>
              <a:t>Matrix multiplication</a:t>
            </a:r>
            <a:endParaRPr lang="ru-KZ" dirty="0"/>
          </a:p>
        </p:txBody>
      </p:sp>
      <p:sp>
        <p:nvSpPr>
          <p:cNvPr id="3" name="Объект 2">
            <a:extLst>
              <a:ext uri="{FF2B5EF4-FFF2-40B4-BE49-F238E27FC236}">
                <a16:creationId xmlns:a16="http://schemas.microsoft.com/office/drawing/2014/main" id="{6624F248-001F-4E7F-970A-8A9F84CFFD29}"/>
              </a:ext>
            </a:extLst>
          </p:cNvPr>
          <p:cNvSpPr>
            <a:spLocks noGrp="1"/>
          </p:cNvSpPr>
          <p:nvPr>
            <p:ph idx="1"/>
          </p:nvPr>
        </p:nvSpPr>
        <p:spPr/>
        <p:txBody>
          <a:bodyPr/>
          <a:lstStyle/>
          <a:p>
            <a:pPr marL="0" indent="0">
              <a:buNone/>
            </a:pPr>
            <a:r>
              <a:rPr lang="en-US" dirty="0"/>
              <a:t>The __global__ qualifier directive indicates that the function </a:t>
            </a:r>
            <a:r>
              <a:rPr lang="en-US" dirty="0" err="1"/>
              <a:t>doubleMatrix</a:t>
            </a:r>
            <a:r>
              <a:rPr lang="en-US" dirty="0"/>
              <a:t> will be processed on the device. Only the CUDA </a:t>
            </a:r>
            <a:r>
              <a:rPr lang="en-US" dirty="0" err="1"/>
              <a:t>nvcc</a:t>
            </a:r>
            <a:r>
              <a:rPr lang="en-US" dirty="0"/>
              <a:t> compiler will perform this task.</a:t>
            </a:r>
          </a:p>
          <a:p>
            <a:pPr marL="0" indent="0">
              <a:buNone/>
            </a:pPr>
            <a:r>
              <a:rPr lang="en-US" dirty="0"/>
              <a:t>Let's take a look at the function's body:</a:t>
            </a:r>
          </a:p>
          <a:p>
            <a:r>
              <a:rPr lang="en-US" dirty="0"/>
              <a:t>int </a:t>
            </a:r>
            <a:r>
              <a:rPr lang="en-US" dirty="0" err="1"/>
              <a:t>idx</a:t>
            </a:r>
            <a:r>
              <a:rPr lang="en-US" dirty="0"/>
              <a:t> = </a:t>
            </a:r>
            <a:r>
              <a:rPr lang="en-US" dirty="0" err="1"/>
              <a:t>threadIdx.x</a:t>
            </a:r>
            <a:r>
              <a:rPr lang="en-US" dirty="0"/>
              <a:t> + </a:t>
            </a:r>
            <a:r>
              <a:rPr lang="en-US" dirty="0" err="1"/>
              <a:t>threadIdx.y</a:t>
            </a:r>
            <a:r>
              <a:rPr lang="en-US" dirty="0"/>
              <a:t>*4;</a:t>
            </a:r>
          </a:p>
          <a:p>
            <a:pPr marL="0" indent="0">
              <a:buNone/>
            </a:pPr>
            <a:r>
              <a:rPr lang="en-US" dirty="0"/>
              <a:t>The </a:t>
            </a:r>
            <a:r>
              <a:rPr lang="en-US" dirty="0" err="1"/>
              <a:t>idx</a:t>
            </a:r>
            <a:r>
              <a:rPr lang="en-US" dirty="0"/>
              <a:t> parameter is the matrix index identified by the thread coordinates </a:t>
            </a:r>
            <a:r>
              <a:rPr lang="en-US" dirty="0" err="1"/>
              <a:t>threadIdx.x</a:t>
            </a:r>
            <a:r>
              <a:rPr lang="en-US" dirty="0"/>
              <a:t> and </a:t>
            </a:r>
            <a:r>
              <a:rPr lang="en-US" dirty="0" err="1"/>
              <a:t>threadIdx.y</a:t>
            </a:r>
            <a:r>
              <a:rPr lang="en-US" dirty="0"/>
              <a:t>. Then, the element matrix with the index </a:t>
            </a:r>
            <a:r>
              <a:rPr lang="en-US" dirty="0" err="1"/>
              <a:t>idx</a:t>
            </a:r>
            <a:r>
              <a:rPr lang="en-US" dirty="0"/>
              <a:t> is multiplied by 2:</a:t>
            </a:r>
          </a:p>
          <a:p>
            <a:r>
              <a:rPr lang="en-US" dirty="0"/>
              <a:t>a[</a:t>
            </a:r>
            <a:r>
              <a:rPr lang="en-US" dirty="0" err="1"/>
              <a:t>idx</a:t>
            </a:r>
            <a:r>
              <a:rPr lang="en-US" dirty="0"/>
              <a:t>] *= 2;</a:t>
            </a:r>
          </a:p>
          <a:p>
            <a:endParaRPr lang="ru-KZ" dirty="0"/>
          </a:p>
        </p:txBody>
      </p:sp>
    </p:spTree>
    <p:extLst>
      <p:ext uri="{BB962C8B-B14F-4D97-AF65-F5344CB8AC3E}">
        <p14:creationId xmlns:p14="http://schemas.microsoft.com/office/powerpoint/2010/main" val="20884292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DE06C45-0063-4631-9DF0-3443105FF31E}"/>
              </a:ext>
            </a:extLst>
          </p:cNvPr>
          <p:cNvSpPr>
            <a:spLocks noGrp="1"/>
          </p:cNvSpPr>
          <p:nvPr>
            <p:ph type="title"/>
          </p:nvPr>
        </p:nvSpPr>
        <p:spPr/>
        <p:txBody>
          <a:bodyPr/>
          <a:lstStyle/>
          <a:p>
            <a:pPr algn="ctr"/>
            <a:r>
              <a:rPr lang="en-US" dirty="0">
                <a:solidFill>
                  <a:srgbClr val="FFC000"/>
                </a:solidFill>
              </a:rPr>
              <a:t>Matrix multiplication</a:t>
            </a:r>
            <a:endParaRPr lang="ru-KZ" dirty="0"/>
          </a:p>
        </p:txBody>
      </p:sp>
      <p:sp>
        <p:nvSpPr>
          <p:cNvPr id="3" name="Объект 2">
            <a:extLst>
              <a:ext uri="{FF2B5EF4-FFF2-40B4-BE49-F238E27FC236}">
                <a16:creationId xmlns:a16="http://schemas.microsoft.com/office/drawing/2014/main" id="{BD60F95A-39F2-4487-8276-C71693A85BEC}"/>
              </a:ext>
            </a:extLst>
          </p:cNvPr>
          <p:cNvSpPr>
            <a:spLocks noGrp="1"/>
          </p:cNvSpPr>
          <p:nvPr>
            <p:ph idx="1"/>
          </p:nvPr>
        </p:nvSpPr>
        <p:spPr/>
        <p:txBody>
          <a:bodyPr>
            <a:normAutofit/>
          </a:bodyPr>
          <a:lstStyle/>
          <a:p>
            <a:pPr marL="0" indent="0">
              <a:buNone/>
            </a:pPr>
            <a:r>
              <a:rPr lang="en-US" dirty="0"/>
              <a:t>Note that this kernel function will be executed once in 16 different threads. Both the variables </a:t>
            </a:r>
            <a:r>
              <a:rPr lang="en-US" dirty="0" err="1"/>
              <a:t>threadIdx.x</a:t>
            </a:r>
            <a:r>
              <a:rPr lang="en-US" dirty="0"/>
              <a:t> and </a:t>
            </a:r>
            <a:r>
              <a:rPr lang="en-US" dirty="0" err="1"/>
              <a:t>threadIdx.y</a:t>
            </a:r>
            <a:r>
              <a:rPr lang="en-US" dirty="0"/>
              <a:t> contain indices between 0 and 3 and the pair is different for each thread. Threads scheduling is directly linked to the GPU architecture and its intrinsic parallelism. A block of threads is assigned to a single Streaming Multiprocessor (SM), and the threads are further divided into groups called warps. The size of a warp depends on the architecture under consideration. The threads of the same warp are managed by the control unit called the warp scheduler. To take full advantage of the inherent parallelism of SM, the threads of the same warp must execute the same instruction. If this condition does not occur, we speak of the divergence of threads. If the same warp threads execute different instructions, the control unit cannot handle all the warps. It must follow the sequences of instructions for every single thread (or for homogeneous subsets of threads) in a serial mode.</a:t>
            </a:r>
          </a:p>
          <a:p>
            <a:pPr marL="0" indent="0">
              <a:buNone/>
            </a:pPr>
            <a:r>
              <a:rPr lang="en-US" dirty="0"/>
              <a:t>Let's observe how the thread block is divided into various warps, threads are divided by the value of </a:t>
            </a:r>
            <a:r>
              <a:rPr lang="en-US" dirty="0" err="1"/>
              <a:t>threadIdx</a:t>
            </a:r>
            <a:r>
              <a:rPr lang="en-US" dirty="0"/>
              <a:t>.</a:t>
            </a:r>
          </a:p>
          <a:p>
            <a:pPr marL="0" indent="0">
              <a:buNone/>
            </a:pPr>
            <a:r>
              <a:rPr lang="en-US" dirty="0"/>
              <a:t>The </a:t>
            </a:r>
            <a:r>
              <a:rPr lang="en-US" dirty="0" err="1"/>
              <a:t>threadIdx</a:t>
            </a:r>
            <a:r>
              <a:rPr lang="en-US" dirty="0"/>
              <a:t> structure consists of three fields: </a:t>
            </a:r>
            <a:r>
              <a:rPr lang="en-US" dirty="0" err="1"/>
              <a:t>threadIdx.x</a:t>
            </a:r>
            <a:r>
              <a:rPr lang="en-US" dirty="0"/>
              <a:t>, </a:t>
            </a:r>
            <a:r>
              <a:rPr lang="en-US" dirty="0" err="1"/>
              <a:t>threadIdx.y</a:t>
            </a:r>
            <a:r>
              <a:rPr lang="en-US" dirty="0"/>
              <a:t>, and </a:t>
            </a:r>
            <a:r>
              <a:rPr lang="en-US" dirty="0" err="1"/>
              <a:t>threadIdx.z</a:t>
            </a:r>
            <a:r>
              <a:rPr lang="en-US" dirty="0"/>
              <a:t>.</a:t>
            </a:r>
            <a:endParaRPr lang="ru-KZ" dirty="0"/>
          </a:p>
        </p:txBody>
      </p:sp>
    </p:spTree>
    <p:extLst>
      <p:ext uri="{BB962C8B-B14F-4D97-AF65-F5344CB8AC3E}">
        <p14:creationId xmlns:p14="http://schemas.microsoft.com/office/powerpoint/2010/main" val="39515578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C754378-41C2-4727-A8C7-F9CA937CACA0}"/>
              </a:ext>
            </a:extLst>
          </p:cNvPr>
          <p:cNvSpPr>
            <a:spLocks noGrp="1"/>
          </p:cNvSpPr>
          <p:nvPr>
            <p:ph type="title"/>
          </p:nvPr>
        </p:nvSpPr>
        <p:spPr/>
        <p:txBody>
          <a:bodyPr/>
          <a:lstStyle/>
          <a:p>
            <a:pPr algn="ctr"/>
            <a:r>
              <a:rPr lang="en-US" dirty="0">
                <a:solidFill>
                  <a:srgbClr val="FFC000"/>
                </a:solidFill>
              </a:rPr>
              <a:t>Matrix multiplication</a:t>
            </a:r>
            <a:endParaRPr lang="ru-KZ" dirty="0"/>
          </a:p>
        </p:txBody>
      </p:sp>
      <p:pic>
        <p:nvPicPr>
          <p:cNvPr id="4" name="Объект 3">
            <a:extLst>
              <a:ext uri="{FF2B5EF4-FFF2-40B4-BE49-F238E27FC236}">
                <a16:creationId xmlns:a16="http://schemas.microsoft.com/office/drawing/2014/main" id="{80586ABA-3FE2-4E1D-9B49-2AEF0B244268}"/>
              </a:ext>
            </a:extLst>
          </p:cNvPr>
          <p:cNvPicPr>
            <a:picLocks noGrp="1" noChangeAspect="1"/>
          </p:cNvPicPr>
          <p:nvPr>
            <p:ph idx="1"/>
          </p:nvPr>
        </p:nvPicPr>
        <p:blipFill>
          <a:blip r:embed="rId2"/>
          <a:stretch>
            <a:fillRect/>
          </a:stretch>
        </p:blipFill>
        <p:spPr>
          <a:xfrm>
            <a:off x="2606675" y="2296710"/>
            <a:ext cx="6978650" cy="3456250"/>
          </a:xfrm>
          <a:prstGeom prst="rect">
            <a:avLst/>
          </a:prstGeom>
        </p:spPr>
      </p:pic>
    </p:spTree>
    <p:extLst>
      <p:ext uri="{BB962C8B-B14F-4D97-AF65-F5344CB8AC3E}">
        <p14:creationId xmlns:p14="http://schemas.microsoft.com/office/powerpoint/2010/main" val="9197563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252D4B1-8115-406C-A368-8C3B12DC7F73}"/>
              </a:ext>
            </a:extLst>
          </p:cNvPr>
          <p:cNvSpPr>
            <a:spLocks noGrp="1"/>
          </p:cNvSpPr>
          <p:nvPr>
            <p:ph type="title"/>
          </p:nvPr>
        </p:nvSpPr>
        <p:spPr/>
        <p:txBody>
          <a:bodyPr/>
          <a:lstStyle/>
          <a:p>
            <a:pPr algn="ctr"/>
            <a:r>
              <a:rPr lang="en-US" dirty="0">
                <a:solidFill>
                  <a:srgbClr val="FFC000"/>
                </a:solidFill>
              </a:rPr>
              <a:t>Matrix multiplication</a:t>
            </a:r>
            <a:endParaRPr lang="ru-KZ" dirty="0"/>
          </a:p>
        </p:txBody>
      </p:sp>
      <p:sp>
        <p:nvSpPr>
          <p:cNvPr id="3" name="Объект 2">
            <a:extLst>
              <a:ext uri="{FF2B5EF4-FFF2-40B4-BE49-F238E27FC236}">
                <a16:creationId xmlns:a16="http://schemas.microsoft.com/office/drawing/2014/main" id="{FFCB8D53-0857-4940-9170-52420CB476C4}"/>
              </a:ext>
            </a:extLst>
          </p:cNvPr>
          <p:cNvSpPr>
            <a:spLocks noGrp="1"/>
          </p:cNvSpPr>
          <p:nvPr>
            <p:ph idx="1"/>
          </p:nvPr>
        </p:nvSpPr>
        <p:spPr/>
        <p:txBody>
          <a:bodyPr>
            <a:normAutofit/>
          </a:bodyPr>
          <a:lstStyle/>
          <a:p>
            <a:pPr marL="0" indent="0">
              <a:buNone/>
            </a:pPr>
            <a:r>
              <a:rPr lang="en-US" dirty="0"/>
              <a:t>We can see that the code in the kernel function will be automatically compiled by the </a:t>
            </a:r>
            <a:r>
              <a:rPr lang="en-US" dirty="0" err="1"/>
              <a:t>nvcc</a:t>
            </a:r>
            <a:r>
              <a:rPr lang="en-US" dirty="0"/>
              <a:t> CUDA compiler. If there are no errors, the pointer of this compiled function will be created. In fact, </a:t>
            </a:r>
            <a:r>
              <a:rPr lang="en-US" dirty="0" err="1"/>
              <a:t>mod.get_function</a:t>
            </a:r>
            <a:r>
              <a:rPr lang="en-US" dirty="0"/>
              <a:t>("</a:t>
            </a:r>
            <a:r>
              <a:rPr lang="en-US" dirty="0" err="1"/>
              <a:t>doubleMatrix</a:t>
            </a:r>
            <a:r>
              <a:rPr lang="en-US" dirty="0"/>
              <a:t>") returns an identifier to the </a:t>
            </a:r>
            <a:r>
              <a:rPr lang="en-US" dirty="0" err="1"/>
              <a:t>func</a:t>
            </a:r>
            <a:r>
              <a:rPr lang="en-US" dirty="0"/>
              <a:t> function that we created:</a:t>
            </a:r>
          </a:p>
          <a:p>
            <a:r>
              <a:rPr lang="fr-FR" dirty="0" err="1"/>
              <a:t>func</a:t>
            </a:r>
            <a:r>
              <a:rPr lang="fr-FR" dirty="0"/>
              <a:t> = </a:t>
            </a:r>
            <a:r>
              <a:rPr lang="fr-FR" dirty="0" err="1"/>
              <a:t>mod.get_function</a:t>
            </a:r>
            <a:r>
              <a:rPr lang="fr-FR" dirty="0"/>
              <a:t>("</a:t>
            </a:r>
            <a:r>
              <a:rPr lang="fr-FR" dirty="0" err="1"/>
              <a:t>doubleMatrix</a:t>
            </a:r>
            <a:r>
              <a:rPr lang="fr-FR" dirty="0"/>
              <a:t> ")</a:t>
            </a:r>
          </a:p>
          <a:p>
            <a:pPr marL="0" indent="0">
              <a:buNone/>
            </a:pPr>
            <a:r>
              <a:rPr lang="en-US" dirty="0"/>
              <a:t>To perform a function on the device, you must first configure the execution appropriately. This means that you need to determine the size of the coordinates to identify and distinguish the thread belonging to different blocks. This will be done using the block parameter inside the </a:t>
            </a:r>
            <a:r>
              <a:rPr lang="en-US" dirty="0" err="1"/>
              <a:t>func</a:t>
            </a:r>
            <a:r>
              <a:rPr lang="en-US" dirty="0"/>
              <a:t> call:</a:t>
            </a:r>
          </a:p>
          <a:p>
            <a:r>
              <a:rPr lang="en-US" dirty="0" err="1"/>
              <a:t>func</a:t>
            </a:r>
            <a:r>
              <a:rPr lang="en-US" dirty="0"/>
              <a:t>(</a:t>
            </a:r>
            <a:r>
              <a:rPr lang="en-US" dirty="0" err="1"/>
              <a:t>a_gpu</a:t>
            </a:r>
            <a:r>
              <a:rPr lang="en-US" dirty="0"/>
              <a:t>, block = (5, 5, 1))</a:t>
            </a:r>
            <a:endParaRPr lang="ru-KZ" dirty="0"/>
          </a:p>
        </p:txBody>
      </p:sp>
    </p:spTree>
    <p:extLst>
      <p:ext uri="{BB962C8B-B14F-4D97-AF65-F5344CB8AC3E}">
        <p14:creationId xmlns:p14="http://schemas.microsoft.com/office/powerpoint/2010/main" val="6312623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A1D71E0-63CE-46BB-844B-80456510D2D9}"/>
              </a:ext>
            </a:extLst>
          </p:cNvPr>
          <p:cNvSpPr>
            <a:spLocks noGrp="1"/>
          </p:cNvSpPr>
          <p:nvPr>
            <p:ph type="title"/>
          </p:nvPr>
        </p:nvSpPr>
        <p:spPr/>
        <p:txBody>
          <a:bodyPr/>
          <a:lstStyle/>
          <a:p>
            <a:pPr algn="ctr"/>
            <a:r>
              <a:rPr lang="en-US" dirty="0">
                <a:solidFill>
                  <a:srgbClr val="FFC000"/>
                </a:solidFill>
              </a:rPr>
              <a:t>Matrix multiplication</a:t>
            </a:r>
            <a:endParaRPr lang="ru-KZ" dirty="0"/>
          </a:p>
        </p:txBody>
      </p:sp>
      <p:sp>
        <p:nvSpPr>
          <p:cNvPr id="3" name="Объект 2">
            <a:extLst>
              <a:ext uri="{FF2B5EF4-FFF2-40B4-BE49-F238E27FC236}">
                <a16:creationId xmlns:a16="http://schemas.microsoft.com/office/drawing/2014/main" id="{C9390F13-4FDB-4F3C-87E8-8AD0E0BC1F75}"/>
              </a:ext>
            </a:extLst>
          </p:cNvPr>
          <p:cNvSpPr>
            <a:spLocks noGrp="1"/>
          </p:cNvSpPr>
          <p:nvPr>
            <p:ph idx="1"/>
          </p:nvPr>
        </p:nvSpPr>
        <p:spPr/>
        <p:txBody>
          <a:bodyPr>
            <a:normAutofit fontScale="85000" lnSpcReduction="10000"/>
          </a:bodyPr>
          <a:lstStyle/>
          <a:p>
            <a:pPr marL="0" indent="0">
              <a:buNone/>
            </a:pPr>
            <a:r>
              <a:rPr lang="en-US" dirty="0"/>
              <a:t>The block = (5, 5, 1) function tells us that we are calling a kernel function with the </a:t>
            </a:r>
            <a:r>
              <a:rPr lang="en-US" dirty="0" err="1"/>
              <a:t>a_gpu</a:t>
            </a:r>
            <a:r>
              <a:rPr lang="en-US" dirty="0"/>
              <a:t> linearized input matrix and a single thread block of the size 5 threads in the </a:t>
            </a:r>
            <a:r>
              <a:rPr lang="en-US" i="1" dirty="0"/>
              <a:t>x </a:t>
            </a:r>
            <a:r>
              <a:rPr lang="en-US" dirty="0"/>
              <a:t>direction, 5 threads in the </a:t>
            </a:r>
            <a:r>
              <a:rPr lang="en-US" i="1" dirty="0"/>
              <a:t>y </a:t>
            </a:r>
            <a:r>
              <a:rPr lang="en-US" dirty="0"/>
              <a:t>direction, and 1 thread in the </a:t>
            </a:r>
            <a:r>
              <a:rPr lang="en-US" i="1" dirty="0"/>
              <a:t>z </a:t>
            </a:r>
            <a:r>
              <a:rPr lang="en-US" dirty="0"/>
              <a:t>direction, 16 threads in total. </a:t>
            </a:r>
          </a:p>
          <a:p>
            <a:pPr marL="0" indent="0">
              <a:buNone/>
            </a:pPr>
            <a:r>
              <a:rPr lang="en-US" dirty="0"/>
              <a:t>This structure is designed with the parallel implementation of the algorithm in mind. The division of the workload results in an early form of parallelism that is sufficient and necessary to make use of the computing resources provided by the GPU. Once you've configured the kernel's invocation, you can invoke the kernel function that executes instructions parallelly on the device. Each thread executes the same code kernel.</a:t>
            </a:r>
          </a:p>
          <a:p>
            <a:pPr marL="0" indent="0">
              <a:buNone/>
            </a:pPr>
            <a:r>
              <a:rPr lang="en-US" dirty="0"/>
              <a:t>After the computation in the GPU device, we use an array to store the results:</a:t>
            </a:r>
          </a:p>
          <a:p>
            <a:r>
              <a:rPr lang="en-US" dirty="0" err="1"/>
              <a:t>a_doubled</a:t>
            </a:r>
            <a:r>
              <a:rPr lang="en-US" dirty="0"/>
              <a:t> = </a:t>
            </a:r>
            <a:r>
              <a:rPr lang="en-US" dirty="0" err="1"/>
              <a:t>numpy.empty_like</a:t>
            </a:r>
            <a:r>
              <a:rPr lang="en-US" dirty="0"/>
              <a:t>(a)</a:t>
            </a:r>
          </a:p>
          <a:p>
            <a:r>
              <a:rPr lang="en-US" dirty="0" err="1"/>
              <a:t>cuda.memcpy_dtoh</a:t>
            </a:r>
            <a:r>
              <a:rPr lang="en-US" dirty="0"/>
              <a:t>(</a:t>
            </a:r>
            <a:r>
              <a:rPr lang="en-US" dirty="0" err="1"/>
              <a:t>a_doubled</a:t>
            </a:r>
            <a:r>
              <a:rPr lang="en-US" dirty="0"/>
              <a:t>, </a:t>
            </a:r>
            <a:r>
              <a:rPr lang="en-US" dirty="0" err="1"/>
              <a:t>a_gpu</a:t>
            </a:r>
            <a:r>
              <a:rPr lang="en-US" dirty="0"/>
              <a:t>)</a:t>
            </a:r>
          </a:p>
          <a:p>
            <a:pPr marL="0" indent="0">
              <a:buNone/>
            </a:pPr>
            <a:r>
              <a:rPr lang="en-US" dirty="0"/>
              <a:t>This will be printed as follows:</a:t>
            </a:r>
          </a:p>
          <a:p>
            <a:r>
              <a:rPr lang="en-US" dirty="0"/>
              <a:t>print (a)</a:t>
            </a:r>
          </a:p>
          <a:p>
            <a:r>
              <a:rPr lang="en-US" dirty="0"/>
              <a:t>print (</a:t>
            </a:r>
            <a:r>
              <a:rPr lang="en-US" dirty="0" err="1"/>
              <a:t>a_doubled</a:t>
            </a:r>
            <a:r>
              <a:rPr lang="en-US" dirty="0"/>
              <a:t>)</a:t>
            </a:r>
            <a:endParaRPr lang="ru-KZ" dirty="0"/>
          </a:p>
        </p:txBody>
      </p:sp>
    </p:spTree>
    <p:extLst>
      <p:ext uri="{BB962C8B-B14F-4D97-AF65-F5344CB8AC3E}">
        <p14:creationId xmlns:p14="http://schemas.microsoft.com/office/powerpoint/2010/main" val="18840454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AE2E768-6F99-46D2-A691-9338410FCE60}"/>
              </a:ext>
            </a:extLst>
          </p:cNvPr>
          <p:cNvSpPr>
            <a:spLocks noGrp="1"/>
          </p:cNvSpPr>
          <p:nvPr>
            <p:ph type="title"/>
          </p:nvPr>
        </p:nvSpPr>
        <p:spPr/>
        <p:txBody>
          <a:bodyPr/>
          <a:lstStyle/>
          <a:p>
            <a:pPr algn="ctr"/>
            <a:r>
              <a:rPr lang="en-US" dirty="0" err="1">
                <a:solidFill>
                  <a:srgbClr val="FFC000"/>
                </a:solidFill>
              </a:rPr>
              <a:t>Cuda</a:t>
            </a:r>
            <a:r>
              <a:rPr lang="en-US" dirty="0">
                <a:solidFill>
                  <a:srgbClr val="FFC000"/>
                </a:solidFill>
              </a:rPr>
              <a:t> toolkit</a:t>
            </a:r>
            <a:endParaRPr lang="ru-KZ" dirty="0">
              <a:solidFill>
                <a:srgbClr val="FFC000"/>
              </a:solidFill>
            </a:endParaRPr>
          </a:p>
        </p:txBody>
      </p:sp>
      <p:pic>
        <p:nvPicPr>
          <p:cNvPr id="4" name="Объект 3">
            <a:extLst>
              <a:ext uri="{FF2B5EF4-FFF2-40B4-BE49-F238E27FC236}">
                <a16:creationId xmlns:a16="http://schemas.microsoft.com/office/drawing/2014/main" id="{69F91D16-92F4-4C7B-B07C-1B62047E35BB}"/>
              </a:ext>
            </a:extLst>
          </p:cNvPr>
          <p:cNvPicPr>
            <a:picLocks noGrp="1" noChangeAspect="1"/>
          </p:cNvPicPr>
          <p:nvPr>
            <p:ph idx="1"/>
          </p:nvPr>
        </p:nvPicPr>
        <p:blipFill>
          <a:blip r:embed="rId2"/>
          <a:stretch>
            <a:fillRect/>
          </a:stretch>
        </p:blipFill>
        <p:spPr>
          <a:xfrm>
            <a:off x="2869134" y="2062692"/>
            <a:ext cx="6453731" cy="4002470"/>
          </a:xfrm>
          <a:prstGeom prst="rect">
            <a:avLst/>
          </a:prstGeom>
        </p:spPr>
      </p:pic>
    </p:spTree>
    <p:extLst>
      <p:ext uri="{BB962C8B-B14F-4D97-AF65-F5344CB8AC3E}">
        <p14:creationId xmlns:p14="http://schemas.microsoft.com/office/powerpoint/2010/main" val="26468645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3767508-BFD6-4A10-9834-0C692A79C66A}"/>
              </a:ext>
            </a:extLst>
          </p:cNvPr>
          <p:cNvSpPr>
            <a:spLocks noGrp="1"/>
          </p:cNvSpPr>
          <p:nvPr>
            <p:ph type="title"/>
          </p:nvPr>
        </p:nvSpPr>
        <p:spPr/>
        <p:txBody>
          <a:bodyPr/>
          <a:lstStyle/>
          <a:p>
            <a:pPr algn="ctr"/>
            <a:r>
              <a:rPr lang="en-US" dirty="0">
                <a:solidFill>
                  <a:srgbClr val="FFC000"/>
                </a:solidFill>
              </a:rPr>
              <a:t>Verifying </a:t>
            </a:r>
            <a:r>
              <a:rPr lang="en-US" dirty="0" err="1">
                <a:solidFill>
                  <a:srgbClr val="FFC000"/>
                </a:solidFill>
              </a:rPr>
              <a:t>gpu</a:t>
            </a:r>
            <a:endParaRPr lang="ru-KZ" dirty="0">
              <a:solidFill>
                <a:srgbClr val="FFC000"/>
              </a:solidFill>
            </a:endParaRPr>
          </a:p>
        </p:txBody>
      </p:sp>
      <p:pic>
        <p:nvPicPr>
          <p:cNvPr id="5" name="Рисунок 4">
            <a:extLst>
              <a:ext uri="{FF2B5EF4-FFF2-40B4-BE49-F238E27FC236}">
                <a16:creationId xmlns:a16="http://schemas.microsoft.com/office/drawing/2014/main" id="{0020F783-C9A3-4E81-838F-C58750B1D8BB}"/>
              </a:ext>
            </a:extLst>
          </p:cNvPr>
          <p:cNvPicPr>
            <a:picLocks noChangeAspect="1"/>
          </p:cNvPicPr>
          <p:nvPr/>
        </p:nvPicPr>
        <p:blipFill>
          <a:blip r:embed="rId2"/>
          <a:stretch>
            <a:fillRect/>
          </a:stretch>
        </p:blipFill>
        <p:spPr>
          <a:xfrm>
            <a:off x="2359192" y="2009247"/>
            <a:ext cx="6251408" cy="2217296"/>
          </a:xfrm>
          <a:prstGeom prst="rect">
            <a:avLst/>
          </a:prstGeom>
        </p:spPr>
      </p:pic>
      <p:pic>
        <p:nvPicPr>
          <p:cNvPr id="7" name="Рисунок 6">
            <a:extLst>
              <a:ext uri="{FF2B5EF4-FFF2-40B4-BE49-F238E27FC236}">
                <a16:creationId xmlns:a16="http://schemas.microsoft.com/office/drawing/2014/main" id="{02F0F6C2-4563-4E06-8AFA-82230B50D721}"/>
              </a:ext>
            </a:extLst>
          </p:cNvPr>
          <p:cNvPicPr>
            <a:picLocks noChangeAspect="1"/>
          </p:cNvPicPr>
          <p:nvPr/>
        </p:nvPicPr>
        <p:blipFill>
          <a:blip r:embed="rId3"/>
          <a:stretch>
            <a:fillRect/>
          </a:stretch>
        </p:blipFill>
        <p:spPr>
          <a:xfrm>
            <a:off x="2359192" y="4458229"/>
            <a:ext cx="6251408" cy="2017459"/>
          </a:xfrm>
          <a:prstGeom prst="rect">
            <a:avLst/>
          </a:prstGeom>
        </p:spPr>
      </p:pic>
    </p:spTree>
    <p:extLst>
      <p:ext uri="{BB962C8B-B14F-4D97-AF65-F5344CB8AC3E}">
        <p14:creationId xmlns:p14="http://schemas.microsoft.com/office/powerpoint/2010/main" val="4357221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A694728-2D53-4AA0-8569-B0CD8FCEA777}"/>
              </a:ext>
            </a:extLst>
          </p:cNvPr>
          <p:cNvSpPr>
            <a:spLocks noGrp="1"/>
          </p:cNvSpPr>
          <p:nvPr>
            <p:ph type="title"/>
          </p:nvPr>
        </p:nvSpPr>
        <p:spPr/>
        <p:txBody>
          <a:bodyPr/>
          <a:lstStyle/>
          <a:p>
            <a:pPr algn="ctr"/>
            <a:r>
              <a:rPr lang="en-US" dirty="0">
                <a:solidFill>
                  <a:srgbClr val="FFC000"/>
                </a:solidFill>
              </a:rPr>
              <a:t>Verifying </a:t>
            </a:r>
            <a:r>
              <a:rPr lang="en-US" dirty="0" err="1">
                <a:solidFill>
                  <a:srgbClr val="FFC000"/>
                </a:solidFill>
              </a:rPr>
              <a:t>gpu</a:t>
            </a:r>
            <a:endParaRPr lang="ru-KZ" dirty="0"/>
          </a:p>
        </p:txBody>
      </p:sp>
      <p:sp>
        <p:nvSpPr>
          <p:cNvPr id="3" name="Объект 2">
            <a:extLst>
              <a:ext uri="{FF2B5EF4-FFF2-40B4-BE49-F238E27FC236}">
                <a16:creationId xmlns:a16="http://schemas.microsoft.com/office/drawing/2014/main" id="{1DAA52AC-5416-420C-879F-E1B0FA9F4C55}"/>
              </a:ext>
            </a:extLst>
          </p:cNvPr>
          <p:cNvSpPr>
            <a:spLocks noGrp="1"/>
          </p:cNvSpPr>
          <p:nvPr>
            <p:ph idx="1"/>
          </p:nvPr>
        </p:nvSpPr>
        <p:spPr/>
        <p:txBody>
          <a:bodyPr>
            <a:normAutofit lnSpcReduction="10000"/>
          </a:bodyPr>
          <a:lstStyle/>
          <a:p>
            <a:pPr marL="0" indent="0">
              <a:buNone/>
            </a:pPr>
            <a:r>
              <a:rPr lang="en-US" dirty="0"/>
              <a:t>The execution is pretty simple. In the first line of code, </a:t>
            </a:r>
            <a:r>
              <a:rPr lang="en-US" dirty="0" err="1"/>
              <a:t>pycuda.driver</a:t>
            </a:r>
            <a:r>
              <a:rPr lang="en-US" dirty="0"/>
              <a:t> is imported and then initialized:</a:t>
            </a:r>
          </a:p>
          <a:p>
            <a:r>
              <a:rPr lang="en-US" dirty="0"/>
              <a:t>import </a:t>
            </a:r>
            <a:r>
              <a:rPr lang="en-US" dirty="0" err="1"/>
              <a:t>pycuda.driver</a:t>
            </a:r>
            <a:r>
              <a:rPr lang="en-US" dirty="0"/>
              <a:t> as </a:t>
            </a:r>
            <a:r>
              <a:rPr lang="en-US" dirty="0" err="1"/>
              <a:t>drv</a:t>
            </a:r>
            <a:endParaRPr lang="en-US" dirty="0"/>
          </a:p>
          <a:p>
            <a:r>
              <a:rPr lang="en-US" dirty="0" err="1"/>
              <a:t>drv.init</a:t>
            </a:r>
            <a:r>
              <a:rPr lang="en-US" dirty="0"/>
              <a:t>()</a:t>
            </a:r>
          </a:p>
          <a:p>
            <a:pPr marL="0" indent="0">
              <a:buNone/>
            </a:pPr>
            <a:r>
              <a:rPr lang="en-US" dirty="0"/>
              <a:t>The </a:t>
            </a:r>
            <a:r>
              <a:rPr lang="en-US" dirty="0" err="1"/>
              <a:t>pycuda.driver</a:t>
            </a:r>
            <a:r>
              <a:rPr lang="en-US" dirty="0"/>
              <a:t> module exposes the driver level to the programming interface of CUDA, which is more flexible than the CUDA C "runtime-level" programming interface, and it has a few features that are not present at runtime.</a:t>
            </a:r>
          </a:p>
          <a:p>
            <a:pPr marL="0" indent="0">
              <a:buNone/>
            </a:pPr>
            <a:r>
              <a:rPr lang="en-US" dirty="0"/>
              <a:t>Then, it cycles into </a:t>
            </a:r>
            <a:r>
              <a:rPr lang="en-US" dirty="0" err="1"/>
              <a:t>drv.Device.count</a:t>
            </a:r>
            <a:r>
              <a:rPr lang="en-US" dirty="0"/>
              <a:t>(), and for each GPU card found, the name of the cards and main characteristics (computing capability and total memory) are printed:</a:t>
            </a:r>
          </a:p>
          <a:p>
            <a:r>
              <a:rPr lang="en-US" dirty="0"/>
              <a:t>print ("Device #%d: %s" % (ordinal, dev.name()))</a:t>
            </a:r>
          </a:p>
          <a:p>
            <a:r>
              <a:rPr lang="en-US" dirty="0"/>
              <a:t>print ("Compute Capability: %</a:t>
            </a:r>
            <a:r>
              <a:rPr lang="en-US" dirty="0" err="1"/>
              <a:t>d.%d</a:t>
            </a:r>
            <a:r>
              <a:rPr lang="en-US" dirty="0"/>
              <a:t>" % </a:t>
            </a:r>
            <a:r>
              <a:rPr lang="en-US" dirty="0" err="1"/>
              <a:t>dev.compute_capability</a:t>
            </a:r>
            <a:r>
              <a:rPr lang="en-US" dirty="0"/>
              <a:t>())</a:t>
            </a:r>
          </a:p>
          <a:p>
            <a:r>
              <a:rPr lang="en-US" dirty="0"/>
              <a:t>print (" Total Memory: %s KB" % (</a:t>
            </a:r>
            <a:r>
              <a:rPr lang="en-US" dirty="0" err="1"/>
              <a:t>dev.total_memory</a:t>
            </a:r>
            <a:r>
              <a:rPr lang="en-US" dirty="0"/>
              <a:t>()//(1024)))</a:t>
            </a:r>
            <a:endParaRPr lang="ru-KZ" dirty="0"/>
          </a:p>
        </p:txBody>
      </p:sp>
    </p:spTree>
    <p:extLst>
      <p:ext uri="{BB962C8B-B14F-4D97-AF65-F5344CB8AC3E}">
        <p14:creationId xmlns:p14="http://schemas.microsoft.com/office/powerpoint/2010/main" val="32038842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581F5F4-5D64-4792-9DB6-5BD70AC2213C}"/>
              </a:ext>
            </a:extLst>
          </p:cNvPr>
          <p:cNvSpPr>
            <a:spLocks noGrp="1"/>
          </p:cNvSpPr>
          <p:nvPr>
            <p:ph type="title"/>
          </p:nvPr>
        </p:nvSpPr>
        <p:spPr/>
        <p:txBody>
          <a:bodyPr/>
          <a:lstStyle/>
          <a:p>
            <a:pPr algn="ctr"/>
            <a:r>
              <a:rPr lang="en-US" dirty="0" err="1">
                <a:solidFill>
                  <a:srgbClr val="FFC000"/>
                </a:solidFill>
              </a:rPr>
              <a:t>pycuda</a:t>
            </a:r>
            <a:endParaRPr lang="ru-KZ" dirty="0">
              <a:solidFill>
                <a:srgbClr val="FFC000"/>
              </a:solidFill>
            </a:endParaRPr>
          </a:p>
        </p:txBody>
      </p:sp>
      <p:sp>
        <p:nvSpPr>
          <p:cNvPr id="3" name="Объект 2">
            <a:extLst>
              <a:ext uri="{FF2B5EF4-FFF2-40B4-BE49-F238E27FC236}">
                <a16:creationId xmlns:a16="http://schemas.microsoft.com/office/drawing/2014/main" id="{2CDEF8B8-DF52-4A4F-AAE7-A74444A4D892}"/>
              </a:ext>
            </a:extLst>
          </p:cNvPr>
          <p:cNvSpPr>
            <a:spLocks noGrp="1"/>
          </p:cNvSpPr>
          <p:nvPr>
            <p:ph idx="1"/>
          </p:nvPr>
        </p:nvSpPr>
        <p:spPr>
          <a:xfrm>
            <a:off x="581193" y="1909563"/>
            <a:ext cx="10806474" cy="2899504"/>
          </a:xfrm>
        </p:spPr>
        <p:txBody>
          <a:bodyPr>
            <a:normAutofit fontScale="77500" lnSpcReduction="20000"/>
          </a:bodyPr>
          <a:lstStyle/>
          <a:p>
            <a:pPr marL="0" indent="0">
              <a:buNone/>
            </a:pPr>
            <a:r>
              <a:rPr lang="en-US" dirty="0"/>
              <a:t>The </a:t>
            </a:r>
            <a:r>
              <a:rPr lang="en-US" dirty="0" err="1"/>
              <a:t>PyCUDA</a:t>
            </a:r>
            <a:r>
              <a:rPr lang="en-US" dirty="0"/>
              <a:t> programming model is designed for the common execution of a program on a CPU and GPU, so as to allow you to perform the sequential parts on the CPU and the numeric parts, which are more intensive on the GPU. The phases to be performed in the sequential mode are implemented and executed on the CPU (host), while the steps to be performed in parallel are implemented and executed on the GPU (device). The functions to be performed in parallel on the device are called kernels. The steps to execute a generic function kernel on the device are as follows:</a:t>
            </a:r>
          </a:p>
          <a:p>
            <a:r>
              <a:rPr lang="en-US" dirty="0"/>
              <a:t>1. The first step is to allocate the memory on the device.</a:t>
            </a:r>
          </a:p>
          <a:p>
            <a:r>
              <a:rPr lang="en-US" dirty="0"/>
              <a:t>2. Then we need to transfer data from the host memory to that allocated on the device.</a:t>
            </a:r>
          </a:p>
          <a:p>
            <a:r>
              <a:rPr lang="en-US" dirty="0"/>
              <a:t>3. Next, we need to run the device:</a:t>
            </a:r>
          </a:p>
          <a:p>
            <a:pPr lvl="1"/>
            <a:r>
              <a:rPr lang="en-US" dirty="0"/>
              <a:t>1. Run the configuration.</a:t>
            </a:r>
          </a:p>
          <a:p>
            <a:pPr lvl="1"/>
            <a:r>
              <a:rPr lang="en-US" dirty="0"/>
              <a:t>2. Invoke the kernel function.</a:t>
            </a:r>
          </a:p>
          <a:p>
            <a:r>
              <a:rPr lang="en-US" dirty="0"/>
              <a:t>4. Then, we need to transfer the results from the memory on the device to the host memory.</a:t>
            </a:r>
          </a:p>
          <a:p>
            <a:r>
              <a:rPr lang="en-US" dirty="0"/>
              <a:t>5. Finally, release the memory allocated on the device.</a:t>
            </a:r>
            <a:endParaRPr lang="ru-KZ" dirty="0"/>
          </a:p>
        </p:txBody>
      </p:sp>
      <p:pic>
        <p:nvPicPr>
          <p:cNvPr id="4" name="Рисунок 3">
            <a:extLst>
              <a:ext uri="{FF2B5EF4-FFF2-40B4-BE49-F238E27FC236}">
                <a16:creationId xmlns:a16="http://schemas.microsoft.com/office/drawing/2014/main" id="{3E06BC4B-E729-497C-89BB-90825A7FBBE9}"/>
              </a:ext>
            </a:extLst>
          </p:cNvPr>
          <p:cNvPicPr>
            <a:picLocks noChangeAspect="1"/>
          </p:cNvPicPr>
          <p:nvPr/>
        </p:nvPicPr>
        <p:blipFill>
          <a:blip r:embed="rId2"/>
          <a:stretch>
            <a:fillRect/>
          </a:stretch>
        </p:blipFill>
        <p:spPr>
          <a:xfrm>
            <a:off x="4093633" y="4809067"/>
            <a:ext cx="4004733" cy="1899738"/>
          </a:xfrm>
          <a:prstGeom prst="rect">
            <a:avLst/>
          </a:prstGeom>
        </p:spPr>
      </p:pic>
    </p:spTree>
    <p:extLst>
      <p:ext uri="{BB962C8B-B14F-4D97-AF65-F5344CB8AC3E}">
        <p14:creationId xmlns:p14="http://schemas.microsoft.com/office/powerpoint/2010/main" val="7321997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68C4B31-6FBC-42EF-8D04-2BF82B14629E}"/>
              </a:ext>
            </a:extLst>
          </p:cNvPr>
          <p:cNvSpPr>
            <a:spLocks noGrp="1"/>
          </p:cNvSpPr>
          <p:nvPr>
            <p:ph type="title"/>
          </p:nvPr>
        </p:nvSpPr>
        <p:spPr/>
        <p:txBody>
          <a:bodyPr/>
          <a:lstStyle/>
          <a:p>
            <a:pPr algn="ctr"/>
            <a:r>
              <a:rPr lang="en-US" dirty="0">
                <a:solidFill>
                  <a:srgbClr val="FFC000"/>
                </a:solidFill>
              </a:rPr>
              <a:t>Matrix multiplication</a:t>
            </a:r>
            <a:endParaRPr lang="ru-KZ" dirty="0">
              <a:solidFill>
                <a:srgbClr val="FFC000"/>
              </a:solidFill>
            </a:endParaRPr>
          </a:p>
        </p:txBody>
      </p:sp>
      <p:sp>
        <p:nvSpPr>
          <p:cNvPr id="3" name="Объект 2">
            <a:extLst>
              <a:ext uri="{FF2B5EF4-FFF2-40B4-BE49-F238E27FC236}">
                <a16:creationId xmlns:a16="http://schemas.microsoft.com/office/drawing/2014/main" id="{7A34A299-0F2C-4081-9819-51F4EB0034F3}"/>
              </a:ext>
            </a:extLst>
          </p:cNvPr>
          <p:cNvSpPr>
            <a:spLocks noGrp="1"/>
          </p:cNvSpPr>
          <p:nvPr>
            <p:ph idx="1"/>
          </p:nvPr>
        </p:nvSpPr>
        <p:spPr>
          <a:xfrm>
            <a:off x="581192" y="2180496"/>
            <a:ext cx="11029616" cy="2476171"/>
          </a:xfrm>
        </p:spPr>
        <p:txBody>
          <a:bodyPr/>
          <a:lstStyle/>
          <a:p>
            <a:r>
              <a:rPr lang="en-US" dirty="0"/>
              <a:t>To show the </a:t>
            </a:r>
            <a:r>
              <a:rPr lang="en-US" dirty="0" err="1"/>
              <a:t>PyCUDA</a:t>
            </a:r>
            <a:r>
              <a:rPr lang="en-US" dirty="0"/>
              <a:t> workflow, let's consider a 5×5 random array and the following procedure:</a:t>
            </a:r>
          </a:p>
          <a:p>
            <a:r>
              <a:rPr lang="en-US" dirty="0"/>
              <a:t>1. Create the 5×5 array on the CPU.</a:t>
            </a:r>
          </a:p>
          <a:p>
            <a:r>
              <a:rPr lang="en-US" dirty="0"/>
              <a:t>2. Transfer the array to the GPU.</a:t>
            </a:r>
          </a:p>
          <a:p>
            <a:r>
              <a:rPr lang="en-US" dirty="0"/>
              <a:t>3. Perform a task on the array in the GPU (double all the items in the array).</a:t>
            </a:r>
          </a:p>
          <a:p>
            <a:r>
              <a:rPr lang="en-US" dirty="0"/>
              <a:t>4. Transfer the array from the GPU to the CPU.</a:t>
            </a:r>
          </a:p>
          <a:p>
            <a:r>
              <a:rPr lang="en-US" dirty="0"/>
              <a:t>5. Print the results.</a:t>
            </a:r>
            <a:endParaRPr lang="ru-KZ" dirty="0"/>
          </a:p>
        </p:txBody>
      </p:sp>
    </p:spTree>
    <p:extLst>
      <p:ext uri="{BB962C8B-B14F-4D97-AF65-F5344CB8AC3E}">
        <p14:creationId xmlns:p14="http://schemas.microsoft.com/office/powerpoint/2010/main" val="22771732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BFC01A2-51EA-43A9-B129-8776BC051E1D}"/>
              </a:ext>
            </a:extLst>
          </p:cNvPr>
          <p:cNvSpPr>
            <a:spLocks noGrp="1"/>
          </p:cNvSpPr>
          <p:nvPr>
            <p:ph type="title"/>
          </p:nvPr>
        </p:nvSpPr>
        <p:spPr/>
        <p:txBody>
          <a:bodyPr/>
          <a:lstStyle/>
          <a:p>
            <a:pPr algn="ctr"/>
            <a:r>
              <a:rPr lang="en-US" dirty="0">
                <a:solidFill>
                  <a:srgbClr val="FFC000"/>
                </a:solidFill>
              </a:rPr>
              <a:t>Matrix multiplication</a:t>
            </a:r>
            <a:endParaRPr lang="ru-KZ" dirty="0"/>
          </a:p>
        </p:txBody>
      </p:sp>
      <p:pic>
        <p:nvPicPr>
          <p:cNvPr id="5" name="Рисунок 4">
            <a:extLst>
              <a:ext uri="{FF2B5EF4-FFF2-40B4-BE49-F238E27FC236}">
                <a16:creationId xmlns:a16="http://schemas.microsoft.com/office/drawing/2014/main" id="{A2E5D0EF-A3B7-4172-977F-8ACDFCA8CCD8}"/>
              </a:ext>
            </a:extLst>
          </p:cNvPr>
          <p:cNvPicPr>
            <a:picLocks noChangeAspect="1"/>
          </p:cNvPicPr>
          <p:nvPr/>
        </p:nvPicPr>
        <p:blipFill>
          <a:blip r:embed="rId2"/>
          <a:stretch>
            <a:fillRect/>
          </a:stretch>
        </p:blipFill>
        <p:spPr>
          <a:xfrm>
            <a:off x="1381655" y="1811866"/>
            <a:ext cx="3427412" cy="4962075"/>
          </a:xfrm>
          <a:prstGeom prst="rect">
            <a:avLst/>
          </a:prstGeom>
        </p:spPr>
      </p:pic>
      <p:pic>
        <p:nvPicPr>
          <p:cNvPr id="7" name="Рисунок 6">
            <a:extLst>
              <a:ext uri="{FF2B5EF4-FFF2-40B4-BE49-F238E27FC236}">
                <a16:creationId xmlns:a16="http://schemas.microsoft.com/office/drawing/2014/main" id="{311F286B-6C2B-4291-A8DB-724ED51A019F}"/>
              </a:ext>
            </a:extLst>
          </p:cNvPr>
          <p:cNvPicPr>
            <a:picLocks noChangeAspect="1"/>
          </p:cNvPicPr>
          <p:nvPr/>
        </p:nvPicPr>
        <p:blipFill>
          <a:blip r:embed="rId3"/>
          <a:stretch>
            <a:fillRect/>
          </a:stretch>
        </p:blipFill>
        <p:spPr>
          <a:xfrm>
            <a:off x="5401204" y="1811866"/>
            <a:ext cx="4962525" cy="2657475"/>
          </a:xfrm>
          <a:prstGeom prst="rect">
            <a:avLst/>
          </a:prstGeom>
        </p:spPr>
      </p:pic>
    </p:spTree>
    <p:extLst>
      <p:ext uri="{BB962C8B-B14F-4D97-AF65-F5344CB8AC3E}">
        <p14:creationId xmlns:p14="http://schemas.microsoft.com/office/powerpoint/2010/main" val="22492029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F6D265C-D69D-4A4E-821F-61EB2997616B}"/>
              </a:ext>
            </a:extLst>
          </p:cNvPr>
          <p:cNvSpPr>
            <a:spLocks noGrp="1"/>
          </p:cNvSpPr>
          <p:nvPr>
            <p:ph type="title"/>
          </p:nvPr>
        </p:nvSpPr>
        <p:spPr/>
        <p:txBody>
          <a:bodyPr/>
          <a:lstStyle/>
          <a:p>
            <a:pPr algn="ctr"/>
            <a:r>
              <a:rPr lang="en-US" dirty="0">
                <a:solidFill>
                  <a:srgbClr val="FFC000"/>
                </a:solidFill>
              </a:rPr>
              <a:t>Matrix multiplication</a:t>
            </a:r>
            <a:endParaRPr lang="ru-KZ" dirty="0"/>
          </a:p>
        </p:txBody>
      </p:sp>
      <p:sp>
        <p:nvSpPr>
          <p:cNvPr id="3" name="Объект 2">
            <a:extLst>
              <a:ext uri="{FF2B5EF4-FFF2-40B4-BE49-F238E27FC236}">
                <a16:creationId xmlns:a16="http://schemas.microsoft.com/office/drawing/2014/main" id="{3FFC9CE0-4B1E-44E0-A9ED-107C0737CA20}"/>
              </a:ext>
            </a:extLst>
          </p:cNvPr>
          <p:cNvSpPr>
            <a:spLocks noGrp="1"/>
          </p:cNvSpPr>
          <p:nvPr>
            <p:ph idx="1"/>
          </p:nvPr>
        </p:nvSpPr>
        <p:spPr/>
        <p:txBody>
          <a:bodyPr/>
          <a:lstStyle/>
          <a:p>
            <a:pPr marL="0" indent="0">
              <a:buNone/>
            </a:pPr>
            <a:r>
              <a:rPr lang="en-US" dirty="0"/>
              <a:t>The preceding code starts with the following imports:</a:t>
            </a:r>
          </a:p>
          <a:p>
            <a:r>
              <a:rPr lang="en-US" dirty="0"/>
              <a:t>import </a:t>
            </a:r>
            <a:r>
              <a:rPr lang="en-US" dirty="0" err="1"/>
              <a:t>pycuda.driver</a:t>
            </a:r>
            <a:r>
              <a:rPr lang="en-US" dirty="0"/>
              <a:t> as </a:t>
            </a:r>
            <a:r>
              <a:rPr lang="en-US" dirty="0" err="1"/>
              <a:t>cuda</a:t>
            </a:r>
            <a:endParaRPr lang="en-US" dirty="0"/>
          </a:p>
          <a:p>
            <a:r>
              <a:rPr lang="en-US" dirty="0"/>
              <a:t>import </a:t>
            </a:r>
            <a:r>
              <a:rPr lang="en-US" dirty="0" err="1"/>
              <a:t>pycuda.autoinit</a:t>
            </a:r>
            <a:endParaRPr lang="en-US" dirty="0"/>
          </a:p>
          <a:p>
            <a:r>
              <a:rPr lang="en-US" dirty="0"/>
              <a:t>from </a:t>
            </a:r>
            <a:r>
              <a:rPr lang="en-US" dirty="0" err="1"/>
              <a:t>pycuda.compiler</a:t>
            </a:r>
            <a:r>
              <a:rPr lang="en-US" dirty="0"/>
              <a:t> import </a:t>
            </a:r>
            <a:r>
              <a:rPr lang="en-US" dirty="0" err="1"/>
              <a:t>SourceModule</a:t>
            </a:r>
            <a:endParaRPr lang="en-US" dirty="0"/>
          </a:p>
          <a:p>
            <a:pPr marL="0" indent="0">
              <a:buNone/>
            </a:pPr>
            <a:r>
              <a:rPr lang="en-US" dirty="0"/>
              <a:t>The import </a:t>
            </a:r>
            <a:r>
              <a:rPr lang="en-US" dirty="0" err="1"/>
              <a:t>pycuda.autoinit</a:t>
            </a:r>
            <a:r>
              <a:rPr lang="en-US" dirty="0"/>
              <a:t> statement automatically picks a GPU to run based on its availability and number. It also creates a GPU context for the subsequent code to run. If needed, both the chosen device and the created context are available from </a:t>
            </a:r>
            <a:r>
              <a:rPr lang="en-US" dirty="0" err="1"/>
              <a:t>pycuda</a:t>
            </a:r>
            <a:r>
              <a:rPr lang="en-US" dirty="0"/>
              <a:t>. </a:t>
            </a:r>
            <a:r>
              <a:rPr lang="en-US" dirty="0" err="1"/>
              <a:t>autoinit</a:t>
            </a:r>
            <a:r>
              <a:rPr lang="en-US" dirty="0"/>
              <a:t> as importable symbols, whereas the </a:t>
            </a:r>
            <a:r>
              <a:rPr lang="en-US" dirty="0" err="1"/>
              <a:t>SourceModule</a:t>
            </a:r>
            <a:r>
              <a:rPr lang="en-US" dirty="0"/>
              <a:t> component is the object where a C-like code for the GPU must be written.</a:t>
            </a:r>
            <a:endParaRPr lang="ru-KZ" dirty="0"/>
          </a:p>
        </p:txBody>
      </p:sp>
    </p:spTree>
    <p:extLst>
      <p:ext uri="{BB962C8B-B14F-4D97-AF65-F5344CB8AC3E}">
        <p14:creationId xmlns:p14="http://schemas.microsoft.com/office/powerpoint/2010/main" val="4882907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543579C-E8FA-4995-8FFE-8656287FE013}"/>
              </a:ext>
            </a:extLst>
          </p:cNvPr>
          <p:cNvSpPr>
            <a:spLocks noGrp="1"/>
          </p:cNvSpPr>
          <p:nvPr>
            <p:ph type="title"/>
          </p:nvPr>
        </p:nvSpPr>
        <p:spPr/>
        <p:txBody>
          <a:bodyPr/>
          <a:lstStyle/>
          <a:p>
            <a:pPr algn="ctr"/>
            <a:r>
              <a:rPr lang="en-US" dirty="0">
                <a:solidFill>
                  <a:srgbClr val="FFC000"/>
                </a:solidFill>
              </a:rPr>
              <a:t>Matrix multiplication</a:t>
            </a:r>
            <a:endParaRPr lang="ru-KZ" dirty="0"/>
          </a:p>
        </p:txBody>
      </p:sp>
      <p:sp>
        <p:nvSpPr>
          <p:cNvPr id="3" name="Объект 2">
            <a:extLst>
              <a:ext uri="{FF2B5EF4-FFF2-40B4-BE49-F238E27FC236}">
                <a16:creationId xmlns:a16="http://schemas.microsoft.com/office/drawing/2014/main" id="{EE812ECD-D12B-4FA8-86E3-7DE570B4A5C1}"/>
              </a:ext>
            </a:extLst>
          </p:cNvPr>
          <p:cNvSpPr>
            <a:spLocks noGrp="1"/>
          </p:cNvSpPr>
          <p:nvPr>
            <p:ph idx="1"/>
          </p:nvPr>
        </p:nvSpPr>
        <p:spPr/>
        <p:txBody>
          <a:bodyPr>
            <a:normAutofit fontScale="85000" lnSpcReduction="20000"/>
          </a:bodyPr>
          <a:lstStyle/>
          <a:p>
            <a:pPr marL="0" indent="0">
              <a:buNone/>
            </a:pPr>
            <a:r>
              <a:rPr lang="en-US" dirty="0"/>
              <a:t>The first step is to generate the input 5×5 matrix. Since most GPU computations involve large arrays of data, the </a:t>
            </a:r>
            <a:r>
              <a:rPr lang="en-US" dirty="0" err="1"/>
              <a:t>numpy</a:t>
            </a:r>
            <a:r>
              <a:rPr lang="en-US" dirty="0"/>
              <a:t> module must be imported:</a:t>
            </a:r>
          </a:p>
          <a:p>
            <a:r>
              <a:rPr lang="en-US" dirty="0"/>
              <a:t>import </a:t>
            </a:r>
            <a:r>
              <a:rPr lang="en-US" dirty="0" err="1"/>
              <a:t>numpy</a:t>
            </a:r>
            <a:endParaRPr lang="en-US" dirty="0"/>
          </a:p>
          <a:p>
            <a:r>
              <a:rPr lang="en-US" dirty="0"/>
              <a:t>a = </a:t>
            </a:r>
            <a:r>
              <a:rPr lang="en-US" dirty="0" err="1"/>
              <a:t>numpy.random.randn</a:t>
            </a:r>
            <a:r>
              <a:rPr lang="en-US" dirty="0"/>
              <a:t>(5,5)</a:t>
            </a:r>
          </a:p>
          <a:p>
            <a:pPr marL="0" indent="0">
              <a:buNone/>
            </a:pPr>
            <a:r>
              <a:rPr lang="en-US" dirty="0"/>
              <a:t>Then, the items in the matrix are converted into a single precision mode, many NVIDIA cards</a:t>
            </a:r>
          </a:p>
          <a:p>
            <a:r>
              <a:rPr lang="en-US" dirty="0"/>
              <a:t>support only a single precision:</a:t>
            </a:r>
          </a:p>
          <a:p>
            <a:r>
              <a:rPr lang="en-US" dirty="0"/>
              <a:t>a = </a:t>
            </a:r>
            <a:r>
              <a:rPr lang="en-US" dirty="0" err="1"/>
              <a:t>a.astype</a:t>
            </a:r>
            <a:r>
              <a:rPr lang="en-US" dirty="0"/>
              <a:t>(numpy.float32)</a:t>
            </a:r>
          </a:p>
          <a:p>
            <a:pPr marL="0" indent="0">
              <a:buNone/>
            </a:pPr>
            <a:r>
              <a:rPr lang="en-US" dirty="0"/>
              <a:t>The first operation that needs to be done in order to implement a GPU is to load the input array from the host memory (CPU) to the device (GPU). This is done at the beginning of the operation and consists of two steps that are performed by invoking the following two functions provided </a:t>
            </a:r>
            <a:r>
              <a:rPr lang="en-US" dirty="0" err="1"/>
              <a:t>PyCUDA</a:t>
            </a:r>
            <a:r>
              <a:rPr lang="en-US" dirty="0"/>
              <a:t>:</a:t>
            </a:r>
          </a:p>
          <a:p>
            <a:r>
              <a:rPr lang="en-US" dirty="0"/>
              <a:t>The memory allocation on the device is performed via the function </a:t>
            </a:r>
            <a:r>
              <a:rPr lang="en-US" dirty="0" err="1"/>
              <a:t>cuda.mem_alloc</a:t>
            </a:r>
            <a:r>
              <a:rPr lang="en-US" dirty="0"/>
              <a:t>. The device and host memory may </a:t>
            </a:r>
            <a:r>
              <a:rPr lang="en-US" i="1" dirty="0"/>
              <a:t>not ever </a:t>
            </a:r>
            <a:r>
              <a:rPr lang="en-US" dirty="0"/>
              <a:t>communicate while performing a function kernel. This means that, to run a function parallelly on the device, the data related to it </a:t>
            </a:r>
            <a:r>
              <a:rPr lang="en-US" i="1" dirty="0"/>
              <a:t>must </a:t>
            </a:r>
            <a:r>
              <a:rPr lang="en-US" dirty="0"/>
              <a:t>be present in the memory of the device itself. Before you copy data from the host memory to the device memory, you must allocate the memory required on the device: </a:t>
            </a:r>
            <a:r>
              <a:rPr lang="en-US" dirty="0" err="1"/>
              <a:t>a_gpu</a:t>
            </a:r>
            <a:r>
              <a:rPr lang="en-US" dirty="0"/>
              <a:t> = </a:t>
            </a:r>
            <a:r>
              <a:rPr lang="en-US" dirty="0" err="1"/>
              <a:t>cuda.mem_alloc</a:t>
            </a:r>
            <a:r>
              <a:rPr lang="en-US" dirty="0"/>
              <a:t>(</a:t>
            </a:r>
            <a:r>
              <a:rPr lang="en-US" dirty="0" err="1"/>
              <a:t>a.nbytes</a:t>
            </a:r>
            <a:r>
              <a:rPr lang="en-US" dirty="0"/>
              <a:t>).</a:t>
            </a:r>
            <a:endParaRPr lang="ru-KZ" dirty="0"/>
          </a:p>
        </p:txBody>
      </p:sp>
    </p:spTree>
    <p:extLst>
      <p:ext uri="{BB962C8B-B14F-4D97-AF65-F5344CB8AC3E}">
        <p14:creationId xmlns:p14="http://schemas.microsoft.com/office/powerpoint/2010/main" val="1207374773"/>
      </p:ext>
    </p:extLst>
  </p:cSld>
  <p:clrMapOvr>
    <a:masterClrMapping/>
  </p:clrMapOvr>
</p:sld>
</file>

<file path=ppt/theme/theme1.xml><?xml version="1.0" encoding="utf-8"?>
<a:theme xmlns:a="http://schemas.openxmlformats.org/drawingml/2006/main" name="Дивиденд">
  <a:themeElements>
    <a:clrScheme name="Дивиденд">
      <a:dk1>
        <a:sysClr val="windowText" lastClr="000000"/>
      </a:dk1>
      <a:lt1>
        <a:sysClr val="window" lastClr="FFFFFF"/>
      </a:lt1>
      <a:dk2>
        <a:srgbClr val="3D3D3D"/>
      </a:dk2>
      <a:lt2>
        <a:srgbClr val="EBEBEB"/>
      </a:lt2>
      <a:accent1>
        <a:srgbClr val="366658"/>
      </a:accent1>
      <a:accent2>
        <a:srgbClr val="8CB64A"/>
      </a:accent2>
      <a:accent3>
        <a:srgbClr val="88D5A9"/>
      </a:accent3>
      <a:accent4>
        <a:srgbClr val="969FA7"/>
      </a:accent4>
      <a:accent5>
        <a:srgbClr val="E8A844"/>
      </a:accent5>
      <a:accent6>
        <a:srgbClr val="A1561F"/>
      </a:accent6>
      <a:hlink>
        <a:srgbClr val="828282"/>
      </a:hlink>
      <a:folHlink>
        <a:srgbClr val="A5A5A5"/>
      </a:folHlink>
    </a:clrScheme>
    <a:fontScheme name="Дивиденд">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Дивиденд">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4BEC0EAF-CF86-4D49-B83B-56CC62D3CFF1}"/>
    </a:ext>
  </a:extLst>
</a:theme>
</file>

<file path=docProps/app.xml><?xml version="1.0" encoding="utf-8"?>
<Properties xmlns="http://schemas.openxmlformats.org/officeDocument/2006/extended-properties" xmlns:vt="http://schemas.openxmlformats.org/officeDocument/2006/docPropsVTypes">
  <Template>Дивиденд</Template>
  <TotalTime>111</TotalTime>
  <Words>1581</Words>
  <Application>Microsoft Office PowerPoint</Application>
  <PresentationFormat>Широкоэкранный</PresentationFormat>
  <Paragraphs>81</Paragraphs>
  <Slides>15</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15</vt:i4>
      </vt:variant>
    </vt:vector>
  </HeadingPairs>
  <TitlesOfParts>
    <vt:vector size="19" baseType="lpstr">
      <vt:lpstr>Corbel</vt:lpstr>
      <vt:lpstr>Gill Sans MT</vt:lpstr>
      <vt:lpstr>Wingdings 2</vt:lpstr>
      <vt:lpstr>Дивиденд</vt:lpstr>
      <vt:lpstr>Lecture 12</vt:lpstr>
      <vt:lpstr>Cuda toolkit</vt:lpstr>
      <vt:lpstr>Verifying gpu</vt:lpstr>
      <vt:lpstr>Verifying gpu</vt:lpstr>
      <vt:lpstr>pycuda</vt:lpstr>
      <vt:lpstr>Matrix multiplication</vt:lpstr>
      <vt:lpstr>Matrix multiplication</vt:lpstr>
      <vt:lpstr>Matrix multiplication</vt:lpstr>
      <vt:lpstr>Matrix multiplication</vt:lpstr>
      <vt:lpstr>Matrix multiplication</vt:lpstr>
      <vt:lpstr>Matrix multiplication</vt:lpstr>
      <vt:lpstr>Matrix multiplication</vt:lpstr>
      <vt:lpstr>Matrix multiplication</vt:lpstr>
      <vt:lpstr>Matrix multiplication</vt:lpstr>
      <vt:lpstr>Matrix multiplication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12</dc:title>
  <dc:creator>Владислав Карюкин</dc:creator>
  <cp:lastModifiedBy>Владислав Карюкин</cp:lastModifiedBy>
  <cp:revision>4</cp:revision>
  <dcterms:created xsi:type="dcterms:W3CDTF">2022-09-04T12:47:40Z</dcterms:created>
  <dcterms:modified xsi:type="dcterms:W3CDTF">2022-09-04T14:39:16Z</dcterms:modified>
</cp:coreProperties>
</file>